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89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 userDrawn="1">
          <p15:clr>
            <a:srgbClr val="A4A3A4"/>
          </p15:clr>
        </p15:guide>
        <p15:guide id="2" pos="312" userDrawn="1">
          <p15:clr>
            <a:srgbClr val="A4A3A4"/>
          </p15:clr>
        </p15:guide>
        <p15:guide id="3" pos="36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MAN ANSER" initials="UA" lastIdx="1" clrIdx="0">
    <p:extLst/>
  </p:cmAuthor>
  <p:cmAuthor id="2" name="Joanita Kalibala" initials="JK" lastIdx="25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3EB4"/>
    <a:srgbClr val="18B3D9"/>
    <a:srgbClr val="E41E20"/>
    <a:srgbClr val="059387"/>
    <a:srgbClr val="506D7F"/>
    <a:srgbClr val="60657D"/>
    <a:srgbClr val="0C9387"/>
    <a:srgbClr val="FE1569"/>
    <a:srgbClr val="FDC11C"/>
    <a:srgbClr val="0D93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90" autoAdjust="0"/>
    <p:restoredTop sz="94249" autoAdjust="0"/>
  </p:normalViewPr>
  <p:slideViewPr>
    <p:cSldViewPr snapToGrid="0" showGuides="1">
      <p:cViewPr varScale="1">
        <p:scale>
          <a:sx n="73" d="100"/>
          <a:sy n="73" d="100"/>
        </p:scale>
        <p:origin x="270" y="72"/>
      </p:cViewPr>
      <p:guideLst>
        <p:guide orient="horz" pos="2208"/>
        <p:guide pos="312"/>
        <p:guide pos="367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846"/>
    </p:cViewPr>
  </p:sorterViewPr>
  <p:notesViewPr>
    <p:cSldViewPr snapToGrid="0" showGuides="1">
      <p:cViewPr varScale="1">
        <p:scale>
          <a:sx n="84" d="100"/>
          <a:sy n="84" d="100"/>
        </p:scale>
        <p:origin x="297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68DD037-6FAF-468E-BF44-42806ED06F3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68E918-CC8A-4EE6-B74D-A4FDE8E3E66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143C96-3092-4A7B-B2F4-33926A8098E7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174A1-98CB-44A7-8C99-32CF223B2C0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8624A4-C976-4804-849E-164CFFC885D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AE124-CB79-4F16-BA0A-050B9E0E5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29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1F56C7-4F82-473F-B1E1-2952806EFC60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66F764-8C35-4D19-A436-23A68420F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1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8663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806F77D-64B3-4D65-AA6D-F6F90EC55D0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0189" y="576395"/>
            <a:ext cx="5267737" cy="5267193"/>
          </a:xfrm>
          <a:custGeom>
            <a:avLst/>
            <a:gdLst>
              <a:gd name="connsiteX0" fmla="*/ 2633864 w 5267737"/>
              <a:gd name="connsiteY0" fmla="*/ 0 h 5267193"/>
              <a:gd name="connsiteX1" fmla="*/ 3779452 w 5267737"/>
              <a:gd name="connsiteY1" fmla="*/ 474517 h 5267193"/>
              <a:gd name="connsiteX2" fmla="*/ 4793218 w 5267737"/>
              <a:gd name="connsiteY2" fmla="*/ 1488282 h 5267193"/>
              <a:gd name="connsiteX3" fmla="*/ 4793218 w 5267737"/>
              <a:gd name="connsiteY3" fmla="*/ 3779458 h 5267193"/>
              <a:gd name="connsiteX4" fmla="*/ 3779462 w 5267737"/>
              <a:gd name="connsiteY4" fmla="*/ 4793216 h 5267193"/>
              <a:gd name="connsiteX5" fmla="*/ 2789165 w 5267737"/>
              <a:gd name="connsiteY5" fmla="*/ 5260319 h 5267193"/>
              <a:gd name="connsiteX6" fmla="*/ 2645192 w 5267737"/>
              <a:gd name="connsiteY6" fmla="*/ 5267193 h 5267193"/>
              <a:gd name="connsiteX7" fmla="*/ 2622556 w 5267737"/>
              <a:gd name="connsiteY7" fmla="*/ 5267193 h 5267193"/>
              <a:gd name="connsiteX8" fmla="*/ 2478582 w 5267737"/>
              <a:gd name="connsiteY8" fmla="*/ 5260319 h 5267193"/>
              <a:gd name="connsiteX9" fmla="*/ 1488285 w 5267737"/>
              <a:gd name="connsiteY9" fmla="*/ 4793216 h 5267193"/>
              <a:gd name="connsiteX10" fmla="*/ 474519 w 5267737"/>
              <a:gd name="connsiteY10" fmla="*/ 3779450 h 5267193"/>
              <a:gd name="connsiteX11" fmla="*/ 474519 w 5267737"/>
              <a:gd name="connsiteY11" fmla="*/ 1488274 h 5267193"/>
              <a:gd name="connsiteX12" fmla="*/ 1488277 w 5267737"/>
              <a:gd name="connsiteY12" fmla="*/ 474517 h 5267193"/>
              <a:gd name="connsiteX13" fmla="*/ 2633864 w 5267737"/>
              <a:gd name="connsiteY13" fmla="*/ 0 h 5267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267737" h="5267193">
                <a:moveTo>
                  <a:pt x="2633864" y="0"/>
                </a:moveTo>
                <a:cubicBezTo>
                  <a:pt x="3048486" y="0"/>
                  <a:pt x="3463106" y="158171"/>
                  <a:pt x="3779452" y="474517"/>
                </a:cubicBezTo>
                <a:lnTo>
                  <a:pt x="4793218" y="1488282"/>
                </a:lnTo>
                <a:cubicBezTo>
                  <a:pt x="5425911" y="2120975"/>
                  <a:pt x="5425911" y="3146768"/>
                  <a:pt x="4793218" y="3779458"/>
                </a:cubicBezTo>
                <a:lnTo>
                  <a:pt x="3779462" y="4793216"/>
                </a:lnTo>
                <a:cubicBezTo>
                  <a:pt x="3502660" y="5070018"/>
                  <a:pt x="3150615" y="5225719"/>
                  <a:pt x="2789165" y="5260319"/>
                </a:cubicBezTo>
                <a:lnTo>
                  <a:pt x="2645192" y="5267193"/>
                </a:lnTo>
                <a:lnTo>
                  <a:pt x="2622556" y="5267193"/>
                </a:lnTo>
                <a:lnTo>
                  <a:pt x="2478582" y="5260319"/>
                </a:lnTo>
                <a:cubicBezTo>
                  <a:pt x="2117132" y="5225719"/>
                  <a:pt x="1765087" y="5070018"/>
                  <a:pt x="1488285" y="4793216"/>
                </a:cubicBezTo>
                <a:lnTo>
                  <a:pt x="474519" y="3779450"/>
                </a:lnTo>
                <a:cubicBezTo>
                  <a:pt x="-158172" y="3146760"/>
                  <a:pt x="-158172" y="2120965"/>
                  <a:pt x="474519" y="1488274"/>
                </a:cubicBezTo>
                <a:lnTo>
                  <a:pt x="1488277" y="474517"/>
                </a:lnTo>
                <a:cubicBezTo>
                  <a:pt x="1804622" y="158171"/>
                  <a:pt x="2219242" y="0"/>
                  <a:pt x="263386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/>
          <a:srcRect r="497"/>
          <a:stretch/>
        </p:blipFill>
        <p:spPr>
          <a:xfrm>
            <a:off x="-9236" y="5938982"/>
            <a:ext cx="1542472" cy="786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520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9">
            <a:extLst>
              <a:ext uri="{FF2B5EF4-FFF2-40B4-BE49-F238E27FC236}">
                <a16:creationId xmlns:a16="http://schemas.microsoft.com/office/drawing/2014/main" id="{1B071FF2-3585-47C8-AC19-6FCADE382889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1136400" y="631369"/>
            <a:ext cx="3934364" cy="5589720"/>
          </a:xfrm>
          <a:custGeom>
            <a:avLst/>
            <a:gdLst>
              <a:gd name="connsiteX0" fmla="*/ 0 w 4361656"/>
              <a:gd name="connsiteY0" fmla="*/ 0 h 6196792"/>
              <a:gd name="connsiteX1" fmla="*/ 4361656 w 4361656"/>
              <a:gd name="connsiteY1" fmla="*/ 0 h 6196792"/>
              <a:gd name="connsiteX2" fmla="*/ 4361656 w 4361656"/>
              <a:gd name="connsiteY2" fmla="*/ 6196792 h 6196792"/>
              <a:gd name="connsiteX3" fmla="*/ 0 w 4361656"/>
              <a:gd name="connsiteY3" fmla="*/ 6196792 h 6196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61656" h="6196792">
                <a:moveTo>
                  <a:pt x="0" y="0"/>
                </a:moveTo>
                <a:lnTo>
                  <a:pt x="4361656" y="0"/>
                </a:lnTo>
                <a:lnTo>
                  <a:pt x="4361656" y="6196792"/>
                </a:lnTo>
                <a:lnTo>
                  <a:pt x="0" y="619679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3" name="Picture Placeholder 11">
            <a:extLst>
              <a:ext uri="{FF2B5EF4-FFF2-40B4-BE49-F238E27FC236}">
                <a16:creationId xmlns:a16="http://schemas.microsoft.com/office/drawing/2014/main" id="{6083C459-F2DB-4E72-8CB6-E5DA991CCEAA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2022342" y="2183216"/>
            <a:ext cx="2198476" cy="2550234"/>
          </a:xfrm>
          <a:custGeom>
            <a:avLst/>
            <a:gdLst>
              <a:gd name="connsiteX0" fmla="*/ 1099238 w 2198476"/>
              <a:gd name="connsiteY0" fmla="*/ 0 h 2550234"/>
              <a:gd name="connsiteX1" fmla="*/ 2198476 w 2198476"/>
              <a:gd name="connsiteY1" fmla="*/ 549620 h 2550234"/>
              <a:gd name="connsiteX2" fmla="*/ 2198476 w 2198476"/>
              <a:gd name="connsiteY2" fmla="*/ 2000614 h 2550234"/>
              <a:gd name="connsiteX3" fmla="*/ 1099238 w 2198476"/>
              <a:gd name="connsiteY3" fmla="*/ 2550234 h 2550234"/>
              <a:gd name="connsiteX4" fmla="*/ 0 w 2198476"/>
              <a:gd name="connsiteY4" fmla="*/ 2000614 h 2550234"/>
              <a:gd name="connsiteX5" fmla="*/ 0 w 2198476"/>
              <a:gd name="connsiteY5" fmla="*/ 549620 h 2550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98476" h="2550234">
                <a:moveTo>
                  <a:pt x="1099238" y="0"/>
                </a:moveTo>
                <a:lnTo>
                  <a:pt x="2198476" y="549620"/>
                </a:lnTo>
                <a:lnTo>
                  <a:pt x="2198476" y="2000614"/>
                </a:lnTo>
                <a:lnTo>
                  <a:pt x="1099238" y="2550234"/>
                </a:lnTo>
                <a:lnTo>
                  <a:pt x="0" y="2000614"/>
                </a:lnTo>
                <a:lnTo>
                  <a:pt x="0" y="54962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Image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7781" y="5951538"/>
            <a:ext cx="1738170" cy="88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949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162102A1-3A91-4EF3-8AEE-11E470C925A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962150"/>
            <a:ext cx="12192000" cy="39893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7781" y="5951538"/>
            <a:ext cx="1738170" cy="88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30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5CFBFD-46AC-473D-BB50-76B9D9AFEC0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7781" y="5951538"/>
            <a:ext cx="1738170" cy="88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00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767BE3A7-6ED9-463B-8EEF-DD674CD10D6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3075" y="700088"/>
            <a:ext cx="4772025" cy="57118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7781" y="5951538"/>
            <a:ext cx="1738170" cy="88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59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1EA2-41CE-4F97-BCC4-DA971FE29212}" type="datetime1">
              <a:rPr lang="en-US" smtClean="0"/>
              <a:t>9/22/2020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27122-DD58-4B2A-BC02-A0C1482E4B6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F697C8C-5BBE-460C-87D6-7E1BEB12F889}"/>
              </a:ext>
            </a:extLst>
          </p:cNvPr>
          <p:cNvSpPr/>
          <p:nvPr userDrawn="1"/>
        </p:nvSpPr>
        <p:spPr>
          <a:xfrm>
            <a:off x="6005428" y="3"/>
            <a:ext cx="6186572" cy="6447831"/>
          </a:xfrm>
          <a:custGeom>
            <a:avLst/>
            <a:gdLst>
              <a:gd name="connsiteX0" fmla="*/ 2150151 w 6186572"/>
              <a:gd name="connsiteY0" fmla="*/ 0 h 6447831"/>
              <a:gd name="connsiteX1" fmla="*/ 6186572 w 6186572"/>
              <a:gd name="connsiteY1" fmla="*/ 0 h 6447831"/>
              <a:gd name="connsiteX2" fmla="*/ 6186572 w 6186572"/>
              <a:gd name="connsiteY2" fmla="*/ 4558938 h 6447831"/>
              <a:gd name="connsiteX3" fmla="*/ 5187758 w 6186572"/>
              <a:gd name="connsiteY3" fmla="*/ 5557752 h 6447831"/>
              <a:gd name="connsiteX4" fmla="*/ 890078 w 6186572"/>
              <a:gd name="connsiteY4" fmla="*/ 5557752 h 6447831"/>
              <a:gd name="connsiteX5" fmla="*/ 890079 w 6186572"/>
              <a:gd name="connsiteY5" fmla="*/ 5557752 h 6447831"/>
              <a:gd name="connsiteX6" fmla="*/ 890079 w 6186572"/>
              <a:gd name="connsiteY6" fmla="*/ 1260072 h 6447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86572" h="6447831">
                <a:moveTo>
                  <a:pt x="2150151" y="0"/>
                </a:moveTo>
                <a:lnTo>
                  <a:pt x="6186572" y="0"/>
                </a:lnTo>
                <a:lnTo>
                  <a:pt x="6186572" y="4558938"/>
                </a:lnTo>
                <a:lnTo>
                  <a:pt x="5187758" y="5557752"/>
                </a:lnTo>
                <a:cubicBezTo>
                  <a:pt x="4000986" y="6744524"/>
                  <a:pt x="2076850" y="6744524"/>
                  <a:pt x="890078" y="5557752"/>
                </a:cubicBezTo>
                <a:lnTo>
                  <a:pt x="890079" y="5557752"/>
                </a:lnTo>
                <a:cubicBezTo>
                  <a:pt x="-296693" y="4370980"/>
                  <a:pt x="-296693" y="2446844"/>
                  <a:pt x="890079" y="1260072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7781" y="5951538"/>
            <a:ext cx="1738170" cy="88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419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twitter.com/GTP_Trade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6FF815B-AEAB-441E-9EB7-B272D427864A}"/>
              </a:ext>
            </a:extLst>
          </p:cNvPr>
          <p:cNvGrpSpPr/>
          <p:nvPr userDrawn="1"/>
        </p:nvGrpSpPr>
        <p:grpSpPr>
          <a:xfrm>
            <a:off x="6867462" y="89074"/>
            <a:ext cx="5563963" cy="523220"/>
            <a:chOff x="6867462" y="89074"/>
            <a:chExt cx="5563963" cy="523220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6502EECA-E0CE-4360-B993-F51B6E88D004}"/>
                </a:ext>
              </a:extLst>
            </p:cNvPr>
            <p:cNvSpPr txBox="1"/>
            <p:nvPr/>
          </p:nvSpPr>
          <p:spPr>
            <a:xfrm>
              <a:off x="6867462" y="89074"/>
              <a:ext cx="3801518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E41E20"/>
                  </a:solidFill>
                  <a:latin typeface="Montserrat" panose="00000500000000000000" pitchFamily="50" charset="0"/>
                </a:rPr>
                <a:t>#GTW2020 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7E8CCDB1-10B5-47B6-A386-4AF798389645}"/>
                </a:ext>
              </a:extLst>
            </p:cNvPr>
            <p:cNvGrpSpPr/>
            <p:nvPr/>
          </p:nvGrpSpPr>
          <p:grpSpPr>
            <a:xfrm>
              <a:off x="10015294" y="122058"/>
              <a:ext cx="2416131" cy="458250"/>
              <a:chOff x="10015294" y="122058"/>
              <a:chExt cx="2416131" cy="458250"/>
            </a:xfrm>
          </p:grpSpPr>
          <p:sp>
            <p:nvSpPr>
              <p:cNvPr id="5" name="TextBox 4">
                <a:hlinkClick r:id="rId9"/>
                <a:extLst>
                  <a:ext uri="{FF2B5EF4-FFF2-40B4-BE49-F238E27FC236}">
                    <a16:creationId xmlns:a16="http://schemas.microsoft.com/office/drawing/2014/main" id="{0A8B559A-18B9-4F24-8DBA-F8DEAD8BE61F}"/>
                  </a:ext>
                </a:extLst>
              </p:cNvPr>
              <p:cNvSpPr txBox="1"/>
              <p:nvPr/>
            </p:nvSpPr>
            <p:spPr>
              <a:xfrm>
                <a:off x="10460775" y="181906"/>
                <a:ext cx="1970650" cy="338554"/>
              </a:xfrm>
              <a:prstGeom prst="rect">
                <a:avLst/>
              </a:prstGeom>
              <a:noFill/>
            </p:spPr>
            <p:txBody>
              <a:bodyPr wrap="square" anchor="ctr">
                <a:spAutoFit/>
              </a:bodyPr>
              <a:lstStyle/>
              <a:p>
                <a:r>
                  <a:rPr lang="en-US" sz="1600" b="1" dirty="0">
                    <a:solidFill>
                      <a:srgbClr val="60657D"/>
                    </a:solidFill>
                    <a:latin typeface="Montserrat" panose="00000500000000000000" pitchFamily="50" charset="0"/>
                  </a:rPr>
                  <a:t>@GTP_TRADE</a:t>
                </a:r>
              </a:p>
            </p:txBody>
          </p:sp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974CBD83-ECAA-47F1-8D65-459507D79D03}"/>
                  </a:ext>
                </a:extLst>
              </p:cNvPr>
              <p:cNvGrpSpPr/>
              <p:nvPr/>
            </p:nvGrpSpPr>
            <p:grpSpPr>
              <a:xfrm>
                <a:off x="10015294" y="122058"/>
                <a:ext cx="458248" cy="458250"/>
                <a:chOff x="10437226" y="6169246"/>
                <a:chExt cx="269150" cy="269150"/>
              </a:xfrm>
            </p:grpSpPr>
            <p:sp>
              <p:nvSpPr>
                <p:cNvPr id="7" name="Oval 6">
                  <a:extLst>
                    <a:ext uri="{FF2B5EF4-FFF2-40B4-BE49-F238E27FC236}">
                      <a16:creationId xmlns:a16="http://schemas.microsoft.com/office/drawing/2014/main" id="{1916542C-4890-48B0-B6AC-C5AA434C7DF5}"/>
                    </a:ext>
                  </a:extLst>
                </p:cNvPr>
                <p:cNvSpPr/>
                <p:nvPr userDrawn="1"/>
              </p:nvSpPr>
              <p:spPr>
                <a:xfrm>
                  <a:off x="10437226" y="6169246"/>
                  <a:ext cx="269150" cy="269150"/>
                </a:xfrm>
                <a:prstGeom prst="ellipse">
                  <a:avLst/>
                </a:prstGeom>
                <a:solidFill>
                  <a:srgbClr val="68697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Freeform 304">
                  <a:hlinkClick r:id="rId9"/>
                  <a:extLst>
                    <a:ext uri="{FF2B5EF4-FFF2-40B4-BE49-F238E27FC236}">
                      <a16:creationId xmlns:a16="http://schemas.microsoft.com/office/drawing/2014/main" id="{E2C87172-E212-45B2-A15C-9DF9A1AEFBD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471073" y="6225168"/>
                  <a:ext cx="201456" cy="157306"/>
                </a:xfrm>
                <a:custGeom>
                  <a:avLst/>
                  <a:gdLst>
                    <a:gd name="T0" fmla="*/ 616 w 616"/>
                    <a:gd name="T1" fmla="*/ 60 h 503"/>
                    <a:gd name="T2" fmla="*/ 613 w 616"/>
                    <a:gd name="T3" fmla="*/ 59 h 503"/>
                    <a:gd name="T4" fmla="*/ 555 w 616"/>
                    <a:gd name="T5" fmla="*/ 77 h 503"/>
                    <a:gd name="T6" fmla="*/ 600 w 616"/>
                    <a:gd name="T7" fmla="*/ 14 h 503"/>
                    <a:gd name="T8" fmla="*/ 599 w 616"/>
                    <a:gd name="T9" fmla="*/ 10 h 503"/>
                    <a:gd name="T10" fmla="*/ 595 w 616"/>
                    <a:gd name="T11" fmla="*/ 10 h 503"/>
                    <a:gd name="T12" fmla="*/ 518 w 616"/>
                    <a:gd name="T13" fmla="*/ 40 h 503"/>
                    <a:gd name="T14" fmla="*/ 426 w 616"/>
                    <a:gd name="T15" fmla="*/ 0 h 503"/>
                    <a:gd name="T16" fmla="*/ 297 w 616"/>
                    <a:gd name="T17" fmla="*/ 129 h 503"/>
                    <a:gd name="T18" fmla="*/ 300 w 616"/>
                    <a:gd name="T19" fmla="*/ 154 h 503"/>
                    <a:gd name="T20" fmla="*/ 48 w 616"/>
                    <a:gd name="T21" fmla="*/ 25 h 503"/>
                    <a:gd name="T22" fmla="*/ 45 w 616"/>
                    <a:gd name="T23" fmla="*/ 23 h 503"/>
                    <a:gd name="T24" fmla="*/ 43 w 616"/>
                    <a:gd name="T25" fmla="*/ 25 h 503"/>
                    <a:gd name="T26" fmla="*/ 25 w 616"/>
                    <a:gd name="T27" fmla="*/ 89 h 503"/>
                    <a:gd name="T28" fmla="*/ 74 w 616"/>
                    <a:gd name="T29" fmla="*/ 190 h 503"/>
                    <a:gd name="T30" fmla="*/ 29 w 616"/>
                    <a:gd name="T31" fmla="*/ 175 h 503"/>
                    <a:gd name="T32" fmla="*/ 26 w 616"/>
                    <a:gd name="T33" fmla="*/ 176 h 503"/>
                    <a:gd name="T34" fmla="*/ 24 w 616"/>
                    <a:gd name="T35" fmla="*/ 178 h 503"/>
                    <a:gd name="T36" fmla="*/ 24 w 616"/>
                    <a:gd name="T37" fmla="*/ 180 h 503"/>
                    <a:gd name="T38" fmla="*/ 115 w 616"/>
                    <a:gd name="T39" fmla="*/ 302 h 503"/>
                    <a:gd name="T40" fmla="*/ 72 w 616"/>
                    <a:gd name="T41" fmla="*/ 302 h 503"/>
                    <a:gd name="T42" fmla="*/ 69 w 616"/>
                    <a:gd name="T43" fmla="*/ 303 h 503"/>
                    <a:gd name="T44" fmla="*/ 68 w 616"/>
                    <a:gd name="T45" fmla="*/ 306 h 503"/>
                    <a:gd name="T46" fmla="*/ 180 w 616"/>
                    <a:gd name="T47" fmla="*/ 395 h 503"/>
                    <a:gd name="T48" fmla="*/ 33 w 616"/>
                    <a:gd name="T49" fmla="*/ 443 h 503"/>
                    <a:gd name="T50" fmla="*/ 3 w 616"/>
                    <a:gd name="T51" fmla="*/ 441 h 503"/>
                    <a:gd name="T52" fmla="*/ 0 w 616"/>
                    <a:gd name="T53" fmla="*/ 443 h 503"/>
                    <a:gd name="T54" fmla="*/ 1 w 616"/>
                    <a:gd name="T55" fmla="*/ 446 h 503"/>
                    <a:gd name="T56" fmla="*/ 195 w 616"/>
                    <a:gd name="T57" fmla="*/ 503 h 503"/>
                    <a:gd name="T58" fmla="*/ 555 w 616"/>
                    <a:gd name="T59" fmla="*/ 143 h 503"/>
                    <a:gd name="T60" fmla="*/ 555 w 616"/>
                    <a:gd name="T61" fmla="*/ 129 h 503"/>
                    <a:gd name="T62" fmla="*/ 616 w 616"/>
                    <a:gd name="T63" fmla="*/ 64 h 503"/>
                    <a:gd name="T64" fmla="*/ 616 w 616"/>
                    <a:gd name="T65" fmla="*/ 60 h 5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616" h="503">
                      <a:moveTo>
                        <a:pt x="616" y="60"/>
                      </a:moveTo>
                      <a:lnTo>
                        <a:pt x="613" y="59"/>
                      </a:lnTo>
                      <a:cubicBezTo>
                        <a:pt x="594" y="68"/>
                        <a:pt x="575" y="74"/>
                        <a:pt x="555" y="77"/>
                      </a:cubicBezTo>
                      <a:cubicBezTo>
                        <a:pt x="576" y="61"/>
                        <a:pt x="592" y="39"/>
                        <a:pt x="600" y="14"/>
                      </a:cubicBezTo>
                      <a:lnTo>
                        <a:pt x="599" y="10"/>
                      </a:lnTo>
                      <a:lnTo>
                        <a:pt x="595" y="10"/>
                      </a:lnTo>
                      <a:cubicBezTo>
                        <a:pt x="572" y="24"/>
                        <a:pt x="546" y="34"/>
                        <a:pt x="518" y="40"/>
                      </a:cubicBezTo>
                      <a:cubicBezTo>
                        <a:pt x="494" y="15"/>
                        <a:pt x="461" y="0"/>
                        <a:pt x="426" y="0"/>
                      </a:cubicBezTo>
                      <a:cubicBezTo>
                        <a:pt x="355" y="0"/>
                        <a:pt x="297" y="58"/>
                        <a:pt x="297" y="129"/>
                      </a:cubicBezTo>
                      <a:cubicBezTo>
                        <a:pt x="297" y="137"/>
                        <a:pt x="298" y="146"/>
                        <a:pt x="300" y="154"/>
                      </a:cubicBezTo>
                      <a:cubicBezTo>
                        <a:pt x="202" y="148"/>
                        <a:pt x="110" y="101"/>
                        <a:pt x="48" y="25"/>
                      </a:cubicBezTo>
                      <a:lnTo>
                        <a:pt x="45" y="23"/>
                      </a:lnTo>
                      <a:lnTo>
                        <a:pt x="43" y="25"/>
                      </a:lnTo>
                      <a:cubicBezTo>
                        <a:pt x="31" y="44"/>
                        <a:pt x="25" y="67"/>
                        <a:pt x="25" y="89"/>
                      </a:cubicBezTo>
                      <a:cubicBezTo>
                        <a:pt x="25" y="129"/>
                        <a:pt x="43" y="166"/>
                        <a:pt x="74" y="190"/>
                      </a:cubicBezTo>
                      <a:cubicBezTo>
                        <a:pt x="58" y="188"/>
                        <a:pt x="43" y="183"/>
                        <a:pt x="29" y="175"/>
                      </a:cubicBezTo>
                      <a:lnTo>
                        <a:pt x="26" y="176"/>
                      </a:lnTo>
                      <a:lnTo>
                        <a:pt x="24" y="178"/>
                      </a:lnTo>
                      <a:lnTo>
                        <a:pt x="24" y="180"/>
                      </a:lnTo>
                      <a:cubicBezTo>
                        <a:pt x="24" y="236"/>
                        <a:pt x="61" y="286"/>
                        <a:pt x="115" y="302"/>
                      </a:cubicBezTo>
                      <a:cubicBezTo>
                        <a:pt x="101" y="305"/>
                        <a:pt x="86" y="305"/>
                        <a:pt x="72" y="302"/>
                      </a:cubicBezTo>
                      <a:lnTo>
                        <a:pt x="69" y="303"/>
                      </a:lnTo>
                      <a:lnTo>
                        <a:pt x="68" y="306"/>
                      </a:lnTo>
                      <a:cubicBezTo>
                        <a:pt x="84" y="355"/>
                        <a:pt x="128" y="390"/>
                        <a:pt x="180" y="395"/>
                      </a:cubicBezTo>
                      <a:cubicBezTo>
                        <a:pt x="137" y="426"/>
                        <a:pt x="86" y="443"/>
                        <a:pt x="33" y="443"/>
                      </a:cubicBezTo>
                      <a:cubicBezTo>
                        <a:pt x="23" y="443"/>
                        <a:pt x="13" y="442"/>
                        <a:pt x="3" y="441"/>
                      </a:cubicBezTo>
                      <a:cubicBezTo>
                        <a:pt x="2" y="441"/>
                        <a:pt x="0" y="442"/>
                        <a:pt x="0" y="443"/>
                      </a:cubicBezTo>
                      <a:lnTo>
                        <a:pt x="1" y="446"/>
                      </a:lnTo>
                      <a:cubicBezTo>
                        <a:pt x="59" y="484"/>
                        <a:pt x="126" y="503"/>
                        <a:pt x="195" y="503"/>
                      </a:cubicBezTo>
                      <a:cubicBezTo>
                        <a:pt x="420" y="503"/>
                        <a:pt x="555" y="320"/>
                        <a:pt x="555" y="143"/>
                      </a:cubicBezTo>
                      <a:cubicBezTo>
                        <a:pt x="555" y="138"/>
                        <a:pt x="555" y="134"/>
                        <a:pt x="555" y="129"/>
                      </a:cubicBezTo>
                      <a:cubicBezTo>
                        <a:pt x="579" y="111"/>
                        <a:pt x="600" y="89"/>
                        <a:pt x="616" y="64"/>
                      </a:cubicBezTo>
                      <a:lnTo>
                        <a:pt x="616" y="6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60657D"/>
                    </a:solidFill>
                  </a:endParaRPr>
                </a:p>
              </p:txBody>
            </p:sp>
          </p:grpSp>
        </p:grpSp>
      </p:grp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BF42AC-A1B4-4DC2-B878-5B07F106DE64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88" y="20770"/>
            <a:ext cx="2397340" cy="643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495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2" r:id="rId2"/>
    <p:sldLayoutId id="2147483661" r:id="rId3"/>
    <p:sldLayoutId id="2147483657" r:id="rId4"/>
    <p:sldLayoutId id="2147483653" r:id="rId5"/>
    <p:sldLayoutId id="2147483649" r:id="rId6"/>
    <p:sldLayoutId id="2147483656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hyperlink" Target="https://genevatradeweek.ch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tiff"/><Relationship Id="rId5" Type="http://schemas.openxmlformats.org/officeDocument/2006/relationships/image" Target="../media/image5.png"/><Relationship Id="rId4" Type="http://schemas.openxmlformats.org/officeDocument/2006/relationships/image" Target="../media/image4.jp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:a16="http://schemas.microsoft.com/office/drawing/2014/main" id="{60073633-D035-43E9-A257-0A28B6D8C3BE}"/>
              </a:ext>
            </a:extLst>
          </p:cNvPr>
          <p:cNvSpPr/>
          <p:nvPr/>
        </p:nvSpPr>
        <p:spPr>
          <a:xfrm>
            <a:off x="4078425" y="1318130"/>
            <a:ext cx="8053250" cy="3840480"/>
          </a:xfrm>
          <a:custGeom>
            <a:avLst/>
            <a:gdLst>
              <a:gd name="connsiteX0" fmla="*/ 0 w 8053250"/>
              <a:gd name="connsiteY0" fmla="*/ 0 h 3840480"/>
              <a:gd name="connsiteX1" fmla="*/ 8053250 w 8053250"/>
              <a:gd name="connsiteY1" fmla="*/ 0 h 3840480"/>
              <a:gd name="connsiteX2" fmla="*/ 8053250 w 8053250"/>
              <a:gd name="connsiteY2" fmla="*/ 3840480 h 3840480"/>
              <a:gd name="connsiteX3" fmla="*/ 229152 w 8053250"/>
              <a:gd name="connsiteY3" fmla="*/ 3840480 h 3840480"/>
              <a:gd name="connsiteX4" fmla="*/ 774657 w 8053250"/>
              <a:gd name="connsiteY4" fmla="*/ 3294974 h 3840480"/>
              <a:gd name="connsiteX5" fmla="*/ 1249177 w 8053250"/>
              <a:gd name="connsiteY5" fmla="*/ 2149387 h 3840480"/>
              <a:gd name="connsiteX6" fmla="*/ 1243706 w 8053250"/>
              <a:gd name="connsiteY6" fmla="*/ 2034816 h 3840480"/>
              <a:gd name="connsiteX7" fmla="*/ 1249177 w 8053250"/>
              <a:gd name="connsiteY7" fmla="*/ 1920245 h 3840480"/>
              <a:gd name="connsiteX8" fmla="*/ 774657 w 8053250"/>
              <a:gd name="connsiteY8" fmla="*/ 774656 h 3840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53250" h="3840480">
                <a:moveTo>
                  <a:pt x="0" y="0"/>
                </a:moveTo>
                <a:lnTo>
                  <a:pt x="8053250" y="0"/>
                </a:lnTo>
                <a:lnTo>
                  <a:pt x="8053250" y="3840480"/>
                </a:lnTo>
                <a:lnTo>
                  <a:pt x="229152" y="3840480"/>
                </a:lnTo>
                <a:lnTo>
                  <a:pt x="774657" y="3294974"/>
                </a:lnTo>
                <a:cubicBezTo>
                  <a:pt x="1091003" y="2978629"/>
                  <a:pt x="1249177" y="2564008"/>
                  <a:pt x="1249177" y="2149387"/>
                </a:cubicBezTo>
                <a:lnTo>
                  <a:pt x="1243706" y="2034816"/>
                </a:lnTo>
                <a:lnTo>
                  <a:pt x="1249177" y="1920245"/>
                </a:lnTo>
                <a:cubicBezTo>
                  <a:pt x="1249177" y="1505624"/>
                  <a:pt x="1091003" y="1091003"/>
                  <a:pt x="774657" y="774656"/>
                </a:cubicBezTo>
                <a:close/>
              </a:path>
            </a:pathLst>
          </a:custGeom>
          <a:solidFill>
            <a:srgbClr val="E41E2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3C92DE2-5B10-4AD0-B248-1612F0F16A7E}"/>
              </a:ext>
            </a:extLst>
          </p:cNvPr>
          <p:cNvSpPr/>
          <p:nvPr/>
        </p:nvSpPr>
        <p:spPr>
          <a:xfrm>
            <a:off x="4387092" y="1408374"/>
            <a:ext cx="7684257" cy="3603774"/>
          </a:xfrm>
          <a:prstGeom prst="rect">
            <a:avLst/>
          </a:prstGeom>
          <a:noFill/>
          <a:ln w="57150">
            <a:solidFill>
              <a:srgbClr val="E41E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B41222A-452B-4545-A3D8-C19BF63B555B}"/>
              </a:ext>
            </a:extLst>
          </p:cNvPr>
          <p:cNvSpPr/>
          <p:nvPr/>
        </p:nvSpPr>
        <p:spPr>
          <a:xfrm>
            <a:off x="4138751" y="1395169"/>
            <a:ext cx="7932599" cy="3630184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4FD6275-1638-410A-A8EC-320D471F0BCF}"/>
              </a:ext>
            </a:extLst>
          </p:cNvPr>
          <p:cNvCxnSpPr>
            <a:cxnSpLocks/>
          </p:cNvCxnSpPr>
          <p:nvPr/>
        </p:nvCxnSpPr>
        <p:spPr>
          <a:xfrm>
            <a:off x="5829300" y="2987831"/>
            <a:ext cx="65576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C87F7244-B436-434E-B795-342CD536FE4A}"/>
              </a:ext>
            </a:extLst>
          </p:cNvPr>
          <p:cNvSpPr txBox="1"/>
          <p:nvPr/>
        </p:nvSpPr>
        <p:spPr>
          <a:xfrm>
            <a:off x="6813056" y="2863250"/>
            <a:ext cx="629663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Montserrat" panose="00000500000000000000" pitchFamily="50" charset="0"/>
              </a:rPr>
              <a:t>SPEAKING </a:t>
            </a:r>
            <a:r>
              <a:rPr lang="en-US" b="1" dirty="0">
                <a:solidFill>
                  <a:schemeClr val="bg1"/>
                </a:solidFill>
                <a:latin typeface="Montserrat" panose="00000500000000000000" pitchFamily="50" charset="0"/>
              </a:rPr>
              <a:t>AT GENEVA TRADE WEEK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0A487D-C07E-4628-9B06-B120E82DF6CC}"/>
              </a:ext>
            </a:extLst>
          </p:cNvPr>
          <p:cNvSpPr txBox="1"/>
          <p:nvPr/>
        </p:nvSpPr>
        <p:spPr>
          <a:xfrm>
            <a:off x="5635061" y="3180390"/>
            <a:ext cx="625252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Montserrat" panose="00000500000000000000" pitchFamily="50" charset="0"/>
              </a:rPr>
              <a:t>Session </a:t>
            </a:r>
            <a:r>
              <a:rPr lang="en-US" b="1" dirty="0" smtClean="0">
                <a:solidFill>
                  <a:schemeClr val="bg1"/>
                </a:solidFill>
                <a:latin typeface="Montserrat" panose="00000500000000000000" pitchFamily="50" charset="0"/>
              </a:rPr>
              <a:t>Title</a:t>
            </a:r>
            <a:r>
              <a:rPr lang="en-US" sz="1600" dirty="0" smtClean="0">
                <a:solidFill>
                  <a:schemeClr val="bg1"/>
                </a:solidFill>
                <a:latin typeface="Montserrat" panose="00000500000000000000" pitchFamily="50" charset="0"/>
              </a:rPr>
              <a:t>: </a:t>
            </a:r>
            <a:r>
              <a:rPr lang="en-AU" sz="1400" dirty="0">
                <a:solidFill>
                  <a:schemeClr val="bg1"/>
                </a:solidFill>
                <a:latin typeface="Montserrat" panose="00000500000000000000" pitchFamily="50" charset="0"/>
              </a:rPr>
              <a:t>Competition </a:t>
            </a:r>
            <a:r>
              <a:rPr lang="en-AU" sz="1400" dirty="0" smtClean="0">
                <a:solidFill>
                  <a:schemeClr val="bg1"/>
                </a:solidFill>
                <a:latin typeface="Montserrat" panose="00000500000000000000" pitchFamily="50" charset="0"/>
              </a:rPr>
              <a:t>and Innovation </a:t>
            </a:r>
            <a:r>
              <a:rPr lang="en-AU" sz="1400" dirty="0">
                <a:solidFill>
                  <a:schemeClr val="bg1"/>
                </a:solidFill>
                <a:latin typeface="Montserrat" panose="00000500000000000000" pitchFamily="50" charset="0"/>
              </a:rPr>
              <a:t>in the Digital </a:t>
            </a:r>
            <a:r>
              <a:rPr lang="en-AU" sz="1400" dirty="0" smtClean="0">
                <a:solidFill>
                  <a:schemeClr val="bg1"/>
                </a:solidFill>
                <a:latin typeface="Montserrat" panose="00000500000000000000" pitchFamily="50" charset="0"/>
              </a:rPr>
              <a:t>Age: Pro Innovation Domestic and International Governance for Digitally-enabled services</a:t>
            </a:r>
            <a:endParaRPr lang="en-US" sz="1400" dirty="0">
              <a:solidFill>
                <a:schemeClr val="bg1"/>
              </a:solidFill>
              <a:latin typeface="Montserrat" panose="00000500000000000000" pitchFamily="50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C65A10-3C92-490F-B61B-6AFEF0CC1408}"/>
              </a:ext>
            </a:extLst>
          </p:cNvPr>
          <p:cNvSpPr txBox="1"/>
          <p:nvPr/>
        </p:nvSpPr>
        <p:spPr>
          <a:xfrm>
            <a:off x="5635062" y="4016482"/>
            <a:ext cx="57476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Montserrat" panose="00000500000000000000" pitchFamily="50" charset="0"/>
              </a:rPr>
              <a:t>Date and </a:t>
            </a:r>
            <a:r>
              <a:rPr lang="en-US" b="1" dirty="0" smtClean="0">
                <a:solidFill>
                  <a:schemeClr val="bg1"/>
                </a:solidFill>
                <a:latin typeface="Montserrat" panose="00000500000000000000" pitchFamily="50" charset="0"/>
              </a:rPr>
              <a:t>Time</a:t>
            </a:r>
            <a:r>
              <a:rPr lang="en-US" sz="2000" dirty="0" smtClean="0">
                <a:solidFill>
                  <a:schemeClr val="bg1"/>
                </a:solidFill>
                <a:latin typeface="Montserrat" panose="00000500000000000000" pitchFamily="50" charset="0"/>
              </a:rPr>
              <a:t>: 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Montserrat" panose="00000500000000000000" pitchFamily="50" charset="0"/>
              </a:rPr>
              <a:t>September 29, 2020 09h00 to 10h30 (CEST)</a:t>
            </a:r>
            <a:endParaRPr lang="en-US" sz="1600" dirty="0">
              <a:solidFill>
                <a:schemeClr val="bg1"/>
              </a:solidFill>
              <a:latin typeface="Montserrat" panose="00000500000000000000" pitchFamily="50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5442CE9-6A43-4B17-9E09-BD657D9442D7}"/>
              </a:ext>
            </a:extLst>
          </p:cNvPr>
          <p:cNvSpPr txBox="1"/>
          <p:nvPr/>
        </p:nvSpPr>
        <p:spPr>
          <a:xfrm>
            <a:off x="5589611" y="4627791"/>
            <a:ext cx="629663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Montserrat" panose="00000500000000000000" pitchFamily="50" charset="0"/>
              </a:rPr>
              <a:t>VIRTUAL EVENT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9E1744B-CCB8-47E8-BE7B-8F3FFD98DD1E}"/>
              </a:ext>
            </a:extLst>
          </p:cNvPr>
          <p:cNvSpPr/>
          <p:nvPr/>
        </p:nvSpPr>
        <p:spPr>
          <a:xfrm>
            <a:off x="10974536" y="1497431"/>
            <a:ext cx="980484" cy="98048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609F32-3356-4BED-8D9B-38C1792BE635}"/>
              </a:ext>
            </a:extLst>
          </p:cNvPr>
          <p:cNvSpPr txBox="1"/>
          <p:nvPr/>
        </p:nvSpPr>
        <p:spPr>
          <a:xfrm>
            <a:off x="4898481" y="1413514"/>
            <a:ext cx="5941081" cy="523220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/>
          <a:p>
            <a:r>
              <a:rPr lang="fr-CH" sz="2800" b="1" dirty="0" smtClean="0">
                <a:solidFill>
                  <a:schemeClr val="bg1"/>
                </a:solidFill>
                <a:latin typeface="Montserrat" panose="00000500000000000000" pitchFamily="50" charset="0"/>
              </a:rPr>
              <a:t>Jane Drake-Brockman</a:t>
            </a:r>
            <a:endParaRPr lang="fr-CH" sz="2800" b="1" dirty="0">
              <a:solidFill>
                <a:schemeClr val="bg1"/>
              </a:solidFill>
              <a:latin typeface="Montserrat" panose="00000500000000000000" pitchFamily="50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7041D5A-EB81-4143-9679-33C73C293DEC}"/>
              </a:ext>
            </a:extLst>
          </p:cNvPr>
          <p:cNvSpPr txBox="1"/>
          <p:nvPr/>
        </p:nvSpPr>
        <p:spPr>
          <a:xfrm>
            <a:off x="5387926" y="1837728"/>
            <a:ext cx="5419418" cy="1015663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/>
          <a:p>
            <a:r>
              <a:rPr lang="fr-CH" sz="2000" b="1" dirty="0" smtClean="0">
                <a:solidFill>
                  <a:schemeClr val="bg1"/>
                </a:solidFill>
                <a:latin typeface="Montserrat" panose="00000500000000000000" pitchFamily="50" charset="0"/>
              </a:rPr>
              <a:t>Institute for International Trade</a:t>
            </a:r>
          </a:p>
          <a:p>
            <a:r>
              <a:rPr lang="fr-CH" sz="2000" b="1" dirty="0" smtClean="0">
                <a:solidFill>
                  <a:schemeClr val="bg1"/>
                </a:solidFill>
                <a:latin typeface="Montserrat" panose="00000500000000000000" pitchFamily="50" charset="0"/>
              </a:rPr>
              <a:t>The University of Adelaide.</a:t>
            </a:r>
          </a:p>
          <a:p>
            <a:r>
              <a:rPr lang="fr-CH" sz="2000" b="1" dirty="0" smtClean="0">
                <a:solidFill>
                  <a:schemeClr val="bg1"/>
                </a:solidFill>
                <a:latin typeface="Montserrat" panose="00000500000000000000" pitchFamily="50" charset="0"/>
              </a:rPr>
              <a:t>Industry Professor </a:t>
            </a:r>
            <a:endParaRPr lang="fr-CH" sz="2000" b="1" dirty="0">
              <a:solidFill>
                <a:schemeClr val="bg1"/>
              </a:solidFill>
              <a:latin typeface="Montserrat" panose="00000500000000000000" pitchFamily="50" charset="0"/>
            </a:endParaRPr>
          </a:p>
        </p:txBody>
      </p:sp>
      <p:sp>
        <p:nvSpPr>
          <p:cNvPr id="28" name="Freeform 12">
            <a:extLst>
              <a:ext uri="{FF2B5EF4-FFF2-40B4-BE49-F238E27FC236}">
                <a16:creationId xmlns:a16="http://schemas.microsoft.com/office/drawing/2014/main" id="{95AF6789-C17D-473E-8843-E5CCB4CC2E71}"/>
              </a:ext>
            </a:extLst>
          </p:cNvPr>
          <p:cNvSpPr/>
          <p:nvPr/>
        </p:nvSpPr>
        <p:spPr>
          <a:xfrm>
            <a:off x="0" y="6692630"/>
            <a:ext cx="9010947" cy="165370"/>
          </a:xfrm>
          <a:custGeom>
            <a:avLst/>
            <a:gdLst>
              <a:gd name="connsiteX0" fmla="*/ 0 w 9010948"/>
              <a:gd name="connsiteY0" fmla="*/ 0 h 290945"/>
              <a:gd name="connsiteX1" fmla="*/ 9010948 w 9010948"/>
              <a:gd name="connsiteY1" fmla="*/ 0 h 290945"/>
              <a:gd name="connsiteX2" fmla="*/ 8785690 w 9010948"/>
              <a:gd name="connsiteY2" fmla="*/ 290945 h 290945"/>
              <a:gd name="connsiteX3" fmla="*/ 0 w 9010948"/>
              <a:gd name="connsiteY3" fmla="*/ 290945 h 290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10948" h="290945">
                <a:moveTo>
                  <a:pt x="0" y="0"/>
                </a:moveTo>
                <a:lnTo>
                  <a:pt x="9010948" y="0"/>
                </a:lnTo>
                <a:lnTo>
                  <a:pt x="8785690" y="290945"/>
                </a:lnTo>
                <a:lnTo>
                  <a:pt x="0" y="290945"/>
                </a:lnTo>
                <a:close/>
              </a:path>
            </a:pathLst>
          </a:custGeom>
          <a:solidFill>
            <a:srgbClr val="6463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>
                  <a:lumMod val="85000"/>
                  <a:lumOff val="15000"/>
                </a:schemeClr>
              </a:solidFill>
              <a:latin typeface="Montserrat" panose="00000500000000000000" pitchFamily="50" charset="0"/>
            </a:endParaRPr>
          </a:p>
        </p:txBody>
      </p:sp>
      <p:sp>
        <p:nvSpPr>
          <p:cNvPr id="29" name="Freeform 13">
            <a:extLst>
              <a:ext uri="{FF2B5EF4-FFF2-40B4-BE49-F238E27FC236}">
                <a16:creationId xmlns:a16="http://schemas.microsoft.com/office/drawing/2014/main" id="{7C563298-7017-47CC-A959-3F2973B429A2}"/>
              </a:ext>
            </a:extLst>
          </p:cNvPr>
          <p:cNvSpPr/>
          <p:nvPr/>
        </p:nvSpPr>
        <p:spPr>
          <a:xfrm flipH="1" flipV="1">
            <a:off x="8340437" y="6692630"/>
            <a:ext cx="3851563" cy="165370"/>
          </a:xfrm>
          <a:custGeom>
            <a:avLst/>
            <a:gdLst>
              <a:gd name="connsiteX0" fmla="*/ 3626305 w 3851563"/>
              <a:gd name="connsiteY0" fmla="*/ 290945 h 290945"/>
              <a:gd name="connsiteX1" fmla="*/ 0 w 3851563"/>
              <a:gd name="connsiteY1" fmla="*/ 290945 h 290945"/>
              <a:gd name="connsiteX2" fmla="*/ 0 w 3851563"/>
              <a:gd name="connsiteY2" fmla="*/ 0 h 290945"/>
              <a:gd name="connsiteX3" fmla="*/ 3851563 w 3851563"/>
              <a:gd name="connsiteY3" fmla="*/ 0 h 290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51563" h="290945">
                <a:moveTo>
                  <a:pt x="3626305" y="290945"/>
                </a:moveTo>
                <a:lnTo>
                  <a:pt x="0" y="290945"/>
                </a:lnTo>
                <a:lnTo>
                  <a:pt x="0" y="0"/>
                </a:lnTo>
                <a:lnTo>
                  <a:pt x="3851563" y="0"/>
                </a:lnTo>
                <a:close/>
              </a:path>
            </a:pathLst>
          </a:custGeom>
          <a:solidFill>
            <a:srgbClr val="E41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>
                  <a:lumMod val="85000"/>
                  <a:lumOff val="15000"/>
                </a:schemeClr>
              </a:solidFill>
              <a:latin typeface="Montserrat" panose="00000500000000000000" pitchFamily="50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AD73CC5-A6DE-4465-B57A-946FBDC37B24}"/>
              </a:ext>
            </a:extLst>
          </p:cNvPr>
          <p:cNvSpPr txBox="1"/>
          <p:nvPr/>
        </p:nvSpPr>
        <p:spPr>
          <a:xfrm>
            <a:off x="471035" y="6070298"/>
            <a:ext cx="453504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60657D"/>
                </a:solidFill>
                <a:latin typeface="Montserrat" panose="00000500000000000000" pitchFamily="50" charset="0"/>
              </a:rPr>
              <a:t>REGISTER NOW AT: </a:t>
            </a:r>
          </a:p>
          <a:p>
            <a:pPr algn="ctr"/>
            <a:r>
              <a:rPr lang="en-US" u="sng" dirty="0">
                <a:solidFill>
                  <a:srgbClr val="FF0000"/>
                </a:solidFill>
                <a:latin typeface="Montserrat" panose="00000500000000000000" pitchFamily="50" charset="0"/>
                <a:hlinkClick r:id="rId2"/>
              </a:rPr>
              <a:t>genevatradeweek.ch</a:t>
            </a:r>
            <a:endParaRPr lang="en-US" u="sng" dirty="0">
              <a:solidFill>
                <a:srgbClr val="FF0000"/>
              </a:solidFill>
              <a:latin typeface="Montserrat" panose="00000500000000000000" pitchFamily="50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2FF859D-0FCC-42DB-9704-6345A5BD1DAF}"/>
              </a:ext>
            </a:extLst>
          </p:cNvPr>
          <p:cNvSpPr txBox="1"/>
          <p:nvPr/>
        </p:nvSpPr>
        <p:spPr>
          <a:xfrm>
            <a:off x="6652148" y="5149871"/>
            <a:ext cx="24822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ontserrat" panose="00000500000000000000" pitchFamily="50" charset="0"/>
              </a:rPr>
              <a:t>OTHER SPEAKERS:</a:t>
            </a:r>
          </a:p>
        </p:txBody>
      </p:sp>
      <p:pic>
        <p:nvPicPr>
          <p:cNvPr id="32" name="Picture 31" descr="A picture containing object, light, mirror, drawing&#10;&#10;Description automatically generated">
            <a:extLst>
              <a:ext uri="{FF2B5EF4-FFF2-40B4-BE49-F238E27FC236}">
                <a16:creationId xmlns:a16="http://schemas.microsoft.com/office/drawing/2014/main" id="{13FB96B7-6BE6-451F-885D-975CCD4A8235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9852" y="5782419"/>
            <a:ext cx="165514" cy="2192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157510" y="1643487"/>
            <a:ext cx="7524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Logo here</a:t>
            </a:r>
            <a:endParaRPr lang="en-US" dirty="0"/>
          </a:p>
        </p:txBody>
      </p:sp>
      <p:pic>
        <p:nvPicPr>
          <p:cNvPr id="16" name="Picture Placeholder 15"/>
          <p:cNvPicPr>
            <a:picLocks noGrp="1" noChangeAspect="1"/>
          </p:cNvPicPr>
          <p:nvPr>
            <p:ph type="pic" sz="quarter" idx="10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2" r="4942"/>
          <a:stretch>
            <a:fillRect/>
          </a:stretch>
        </p:blipFill>
        <p:spPr>
          <a:xfrm>
            <a:off x="215776" y="680018"/>
            <a:ext cx="5268804" cy="5212013"/>
          </a:xfr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99887" y="1395670"/>
            <a:ext cx="1181106" cy="120571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408" y="5452673"/>
            <a:ext cx="491867" cy="491867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6569" y="5506703"/>
            <a:ext cx="490036" cy="468798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pSp>
        <p:nvGrpSpPr>
          <p:cNvPr id="14" name="Group 13"/>
          <p:cNvGrpSpPr/>
          <p:nvPr/>
        </p:nvGrpSpPr>
        <p:grpSpPr>
          <a:xfrm>
            <a:off x="3904766" y="5379942"/>
            <a:ext cx="8375194" cy="1352395"/>
            <a:chOff x="3904766" y="5379942"/>
            <a:chExt cx="8375194" cy="1352395"/>
          </a:xfrm>
        </p:grpSpPr>
        <p:grpSp>
          <p:nvGrpSpPr>
            <p:cNvPr id="12" name="Group 11"/>
            <p:cNvGrpSpPr/>
            <p:nvPr/>
          </p:nvGrpSpPr>
          <p:grpSpPr>
            <a:xfrm>
              <a:off x="3904766" y="5440659"/>
              <a:ext cx="2345673" cy="1291678"/>
              <a:chOff x="3904766" y="5440659"/>
              <a:chExt cx="2345673" cy="1291678"/>
            </a:xfrm>
          </p:grpSpPr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4384BD44-0CF9-4BCF-A335-78B257C11D54}"/>
                  </a:ext>
                </a:extLst>
              </p:cNvPr>
              <p:cNvSpPr txBox="1"/>
              <p:nvPr/>
            </p:nvSpPr>
            <p:spPr>
              <a:xfrm>
                <a:off x="4512208" y="5455064"/>
                <a:ext cx="1738231" cy="127727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fr-CH" sz="1100" dirty="0" smtClean="0">
                    <a:latin typeface="Montserrat" panose="00000500000000000000" pitchFamily="50" charset="0"/>
                  </a:rPr>
                  <a:t>Hildegunn </a:t>
                </a:r>
                <a:r>
                  <a:rPr lang="fr-CH" sz="1100" dirty="0">
                    <a:latin typeface="Montserrat" panose="00000500000000000000" pitchFamily="50" charset="0"/>
                  </a:rPr>
                  <a:t>Nordås</a:t>
                </a:r>
              </a:p>
              <a:p>
                <a:r>
                  <a:rPr lang="en-AU" sz="1100" dirty="0" smtClean="0">
                    <a:latin typeface="Montserrat" panose="00000500000000000000" pitchFamily="50" charset="0"/>
                  </a:rPr>
                  <a:t>NUPI </a:t>
                </a:r>
                <a:r>
                  <a:rPr lang="en-AU" sz="1100" dirty="0">
                    <a:latin typeface="Montserrat" panose="00000500000000000000" pitchFamily="50" charset="0"/>
                  </a:rPr>
                  <a:t>and </a:t>
                </a:r>
                <a:r>
                  <a:rPr lang="en-AU" sz="1100" dirty="0">
                    <a:latin typeface="Montserrat" panose="00000500000000000000" pitchFamily="50" charset="0"/>
                  </a:rPr>
                  <a:t>Örebro</a:t>
                </a:r>
                <a:r>
                  <a:rPr lang="en-AU" sz="1100" dirty="0" smtClean="0">
                    <a:latin typeface="Montserrat" panose="00000500000000000000" pitchFamily="50" charset="0"/>
                  </a:rPr>
                  <a:t> </a:t>
                </a:r>
                <a:r>
                  <a:rPr lang="en-AU" sz="1100" dirty="0">
                    <a:latin typeface="Montserrat" panose="00000500000000000000" pitchFamily="50" charset="0"/>
                  </a:rPr>
                  <a:t>University, </a:t>
                </a:r>
              </a:p>
              <a:p>
                <a:r>
                  <a:rPr lang="en-AU" sz="1100" dirty="0">
                    <a:latin typeface="Montserrat" panose="00000500000000000000" pitchFamily="50" charset="0"/>
                  </a:rPr>
                  <a:t>Research Professor.</a:t>
                </a:r>
              </a:p>
              <a:p>
                <a:endParaRPr lang="fr-CH" sz="1100" dirty="0" smtClean="0">
                  <a:latin typeface="Montserrat" panose="00000500000000000000" pitchFamily="50" charset="0"/>
                </a:endParaRPr>
              </a:p>
              <a:p>
                <a:endParaRPr lang="fr-CH" sz="1100" dirty="0" smtClean="0">
                  <a:solidFill>
                    <a:sysClr val="windowText" lastClr="000000"/>
                  </a:solidFill>
                  <a:latin typeface="Montserrat" panose="00000500000000000000" pitchFamily="50" charset="0"/>
                </a:endParaRPr>
              </a:p>
            </p:txBody>
          </p:sp>
          <p:pic>
            <p:nvPicPr>
              <p:cNvPr id="43" name="Picture 42"/>
              <p:cNvPicPr>
                <a:picLocks noChangeAspect="1"/>
              </p:cNvPicPr>
              <p:nvPr/>
            </p:nvPicPr>
            <p:blipFill>
              <a:blip r:embed="rId8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04766" y="5440659"/>
                <a:ext cx="572192" cy="515896"/>
              </a:xfrm>
              <a:prstGeom prst="ellipse">
                <a:avLst/>
              </a:prstGeom>
              <a:ln w="63500" cap="rnd">
                <a:noFill/>
              </a:ln>
              <a:effectLst>
                <a:outerShdw blurRad="381000" dist="292100" dir="5400000" sx="-80000" sy="-18000" rotWithShape="0">
                  <a:srgbClr val="000000">
                    <a:alpha val="22000"/>
                  </a:srgbClr>
                </a:outerShdw>
              </a:effectLst>
              <a:scene3d>
                <a:camera prst="orthographicFront"/>
                <a:lightRig rig="contrasting" dir="t">
                  <a:rot lat="0" lon="0" rev="3000000"/>
                </a:lightRig>
              </a:scene3d>
              <a:sp3d contourW="7620">
                <a:bevelT w="95250" h="31750"/>
                <a:contourClr>
                  <a:srgbClr val="333333"/>
                </a:contourClr>
              </a:sp3d>
            </p:spPr>
          </p:pic>
        </p:grp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66D899A-B159-4AE9-A41E-BDD16B288C8E}"/>
                </a:ext>
              </a:extLst>
            </p:cNvPr>
            <p:cNvSpPr txBox="1"/>
            <p:nvPr/>
          </p:nvSpPr>
          <p:spPr>
            <a:xfrm>
              <a:off x="8518131" y="5441231"/>
              <a:ext cx="1970650" cy="11079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CH" sz="1100" dirty="0" smtClean="0">
                  <a:solidFill>
                    <a:sysClr val="windowText" lastClr="000000"/>
                  </a:solidFill>
                  <a:latin typeface="Montserrat" panose="00000500000000000000" pitchFamily="50" charset="0"/>
                </a:rPr>
                <a:t>Bryan Mercurio</a:t>
              </a:r>
            </a:p>
            <a:p>
              <a:r>
                <a:rPr lang="fr-CH" sz="1100" dirty="0" smtClean="0">
                  <a:solidFill>
                    <a:sysClr val="windowText" lastClr="000000"/>
                  </a:solidFill>
                  <a:latin typeface="Montserrat" panose="00000500000000000000" pitchFamily="50" charset="0"/>
                </a:rPr>
                <a:t>The Chinese University of Hong Kong, </a:t>
              </a:r>
            </a:p>
            <a:p>
              <a:r>
                <a:rPr lang="fr-CH" sz="1100" dirty="0">
                  <a:solidFill>
                    <a:sysClr val="windowText" lastClr="000000"/>
                  </a:solidFill>
                  <a:latin typeface="Montserrat" panose="00000500000000000000" pitchFamily="50" charset="0"/>
                </a:rPr>
                <a:t>Simon FS Li </a:t>
              </a:r>
            </a:p>
            <a:p>
              <a:r>
                <a:rPr lang="fr-CH" sz="1100" dirty="0" smtClean="0">
                  <a:solidFill>
                    <a:sysClr val="windowText" lastClr="000000"/>
                  </a:solidFill>
                  <a:latin typeface="Montserrat" panose="00000500000000000000" pitchFamily="50" charset="0"/>
                </a:rPr>
                <a:t>Professor of Law</a:t>
              </a:r>
              <a:endParaRPr lang="fr-CH" sz="1100" dirty="0">
                <a:solidFill>
                  <a:sysClr val="windowText" lastClr="000000"/>
                </a:solidFill>
                <a:latin typeface="Montserrat" panose="00000500000000000000" pitchFamily="50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A7BE174-A7BF-480B-8EA2-62D948B466BA}"/>
                </a:ext>
              </a:extLst>
            </p:cNvPr>
            <p:cNvSpPr txBox="1"/>
            <p:nvPr/>
          </p:nvSpPr>
          <p:spPr>
            <a:xfrm>
              <a:off x="6460164" y="5441231"/>
              <a:ext cx="1970650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CH" sz="1100" dirty="0" smtClean="0">
                  <a:solidFill>
                    <a:sysClr val="windowText" lastClr="000000"/>
                  </a:solidFill>
                  <a:latin typeface="Montserrat" panose="00000500000000000000" pitchFamily="50" charset="0"/>
                </a:rPr>
                <a:t>Pascal Kerneis</a:t>
              </a:r>
            </a:p>
            <a:p>
              <a:r>
                <a:rPr lang="fr-CH" sz="1100" dirty="0" smtClean="0">
                  <a:solidFill>
                    <a:sysClr val="windowText" lastClr="000000"/>
                  </a:solidFill>
                  <a:latin typeface="Montserrat" panose="00000500000000000000" pitchFamily="50" charset="0"/>
                </a:rPr>
                <a:t>European Services </a:t>
              </a:r>
            </a:p>
            <a:p>
              <a:r>
                <a:rPr lang="fr-CH" sz="1100" dirty="0" smtClean="0">
                  <a:solidFill>
                    <a:sysClr val="windowText" lastClr="000000"/>
                  </a:solidFill>
                  <a:latin typeface="Montserrat" panose="00000500000000000000" pitchFamily="50" charset="0"/>
                </a:rPr>
                <a:t>Forum, Managing Director </a:t>
              </a:r>
              <a:endParaRPr lang="fr-CH" sz="1100" dirty="0">
                <a:solidFill>
                  <a:sysClr val="windowText" lastClr="000000"/>
                </a:solidFill>
                <a:latin typeface="Montserrat" panose="00000500000000000000" pitchFamily="50" charset="0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10103010" y="5379942"/>
              <a:ext cx="2176950" cy="1279107"/>
              <a:chOff x="10103010" y="5394948"/>
              <a:chExt cx="2176950" cy="1279107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9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103010" y="5394948"/>
                <a:ext cx="496029" cy="575242"/>
              </a:xfrm>
              <a:prstGeom prst="ellipse">
                <a:avLst/>
              </a:prstGeom>
              <a:ln w="63500" cap="rnd">
                <a:noFill/>
              </a:ln>
              <a:effectLst>
                <a:outerShdw blurRad="381000" dist="292100" dir="5400000" sx="-80000" sy="-18000" rotWithShape="0">
                  <a:srgbClr val="000000">
                    <a:alpha val="22000"/>
                  </a:srgbClr>
                </a:outerShdw>
              </a:effectLst>
              <a:scene3d>
                <a:camera prst="orthographicFront"/>
                <a:lightRig rig="contrasting" dir="t">
                  <a:rot lat="0" lon="0" rev="3000000"/>
                </a:lightRig>
              </a:scene3d>
              <a:sp3d contourW="7620">
                <a:bevelT w="95250" h="31750"/>
                <a:contourClr>
                  <a:srgbClr val="333333"/>
                </a:contourClr>
              </a:sp3d>
            </p:spPr>
          </p:pic>
          <p:sp>
            <p:nvSpPr>
              <p:cNvPr id="13" name="TextBox 12"/>
              <p:cNvSpPr txBox="1"/>
              <p:nvPr/>
            </p:nvSpPr>
            <p:spPr>
              <a:xfrm>
                <a:off x="10534652" y="5396782"/>
                <a:ext cx="1745308" cy="1277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100" dirty="0" smtClean="0">
                    <a:solidFill>
                      <a:sysClr val="windowText" lastClr="000000"/>
                    </a:solidFill>
                    <a:latin typeface="Montserrat" panose="00000500000000000000" pitchFamily="50" charset="0"/>
                  </a:rPr>
                  <a:t>Neha Mishra Centre </a:t>
                </a:r>
                <a:r>
                  <a:rPr lang="en-AU" sz="1100" dirty="0">
                    <a:solidFill>
                      <a:sysClr val="windowText" lastClr="000000"/>
                    </a:solidFill>
                    <a:latin typeface="Montserrat" panose="00000500000000000000" pitchFamily="50" charset="0"/>
                  </a:rPr>
                  <a:t>for International Law, National University of Singapore.</a:t>
                </a:r>
              </a:p>
              <a:p>
                <a:r>
                  <a:rPr lang="en-AU" sz="1100" dirty="0">
                    <a:solidFill>
                      <a:sysClr val="windowText" lastClr="000000"/>
                    </a:solidFill>
                    <a:latin typeface="Montserrat" panose="00000500000000000000" pitchFamily="50" charset="0"/>
                  </a:rPr>
                  <a:t>Postdoctoral Fellow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45318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F0000"/>
      </a:hlink>
      <a:folHlink>
        <a:srgbClr val="FF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1592</TotalTime>
  <Words>111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Montserrat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Umar</dc:creator>
  <cp:lastModifiedBy>Sarah Warner</cp:lastModifiedBy>
  <cp:revision>187</cp:revision>
  <dcterms:created xsi:type="dcterms:W3CDTF">2020-09-03T11:41:42Z</dcterms:created>
  <dcterms:modified xsi:type="dcterms:W3CDTF">2020-09-21T23:08:47Z</dcterms:modified>
</cp:coreProperties>
</file>